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83" r:id="rId3"/>
    <p:sldId id="294" r:id="rId4"/>
    <p:sldId id="298" r:id="rId5"/>
    <p:sldId id="285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5820" autoAdjust="0"/>
  </p:normalViewPr>
  <p:slideViewPr>
    <p:cSldViewPr snapToGrid="0">
      <p:cViewPr varScale="1">
        <p:scale>
          <a:sx n="82" d="100"/>
          <a:sy n="82" d="100"/>
        </p:scale>
        <p:origin x="10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67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080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982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651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453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762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49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605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670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108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444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1E538-37A8-489D-A92E-CEAF1F60D1F9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C47B-F1C4-41DE-86DD-EF10BD90F0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7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1397" y="2068497"/>
            <a:ext cx="9135123" cy="707886"/>
          </a:xfrm>
          <a:prstGeom prst="rect">
            <a:avLst/>
          </a:prstGeom>
          <a:solidFill>
            <a:srgbClr val="15A6C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>
                <a:solidFill>
                  <a:schemeClr val="bg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Python </a:t>
            </a:r>
            <a:r>
              <a:rPr lang="ko-KR" altLang="en-US" sz="4000">
                <a:solidFill>
                  <a:schemeClr val="bg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条件分岐</a:t>
            </a:r>
            <a:endParaRPr lang="ko-KR" altLang="en-US" sz="4000">
              <a:solidFill>
                <a:schemeClr val="bg1"/>
              </a:solidFill>
              <a:latin typeface="Noto Sans JP" panose="020B0200000000000000" pitchFamily="34" charset="-128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86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440" y="1845426"/>
            <a:ext cx="74483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600">
                <a:latin typeface="Noto Sans JP" panose="020B0200000000000000" pitchFamily="34" charset="-128"/>
                <a:ea typeface="Noto Sans JP" panose="020B0200000000000000" pitchFamily="34" charset="-128"/>
              </a:rPr>
              <a:t>Python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の条件分岐には「</a:t>
            </a:r>
            <a:r>
              <a:rPr lang="en-US" altLang="ja-JP" sz="2600">
                <a:latin typeface="Noto Sans JP" panose="020B0200000000000000" pitchFamily="34" charset="-128"/>
                <a:ea typeface="Noto Sans JP" panose="020B0200000000000000" pitchFamily="34" charset="-128"/>
              </a:rPr>
              <a:t>IF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」がありま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す</a:t>
            </a:r>
            <a:r>
              <a:rPr lang="ja-JP" altLang="en-US" sz="2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。</a:t>
            </a:r>
            <a:endParaRPr lang="en-US" altLang="ja-JP" sz="2600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algn="ctr"/>
            <a:endParaRPr lang="en-US" altLang="ja-JP" sz="2600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algn="ctr"/>
            <a:r>
              <a:rPr lang="en-US" altLang="ja-JP" sz="2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IF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文はどんな形をしているのでしょう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か</a:t>
            </a:r>
            <a:r>
              <a:rPr lang="ja-JP" altLang="en-US" sz="2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？</a:t>
            </a:r>
            <a:endParaRPr lang="en-US" altLang="ja-JP" sz="2600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algn="ctr"/>
            <a:endParaRPr lang="en-US" altLang="ja-JP" sz="2600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algn="ctr"/>
            <a:r>
              <a:rPr lang="ja-JP" altLang="en-US" sz="2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ど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のような構造になっているのでしょう</a:t>
            </a:r>
            <a:r>
              <a:rPr lang="ja-JP" altLang="en-US" sz="2600">
                <a:latin typeface="Noto Sans JP" panose="020B0200000000000000" pitchFamily="34" charset="-128"/>
                <a:ea typeface="Noto Sans JP" panose="020B0200000000000000" pitchFamily="34" charset="-128"/>
              </a:rPr>
              <a:t>か</a:t>
            </a:r>
            <a:r>
              <a:rPr lang="ja-JP" altLang="en-US" sz="2600" smtClean="0">
                <a:latin typeface="Noto Sans JP" panose="020B0200000000000000" pitchFamily="34" charset="-128"/>
                <a:ea typeface="Noto Sans JP" panose="020B0200000000000000" pitchFamily="34" charset="-128"/>
              </a:rPr>
              <a:t>？</a:t>
            </a:r>
            <a:endParaRPr lang="en-US" altLang="ko-KR" sz="2600" smtClean="0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029" y="94017"/>
            <a:ext cx="1982404" cy="461665"/>
          </a:xfrm>
          <a:prstGeom prst="rect">
            <a:avLst/>
          </a:prstGeom>
          <a:solidFill>
            <a:srgbClr val="189F9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Python IF</a:t>
            </a:r>
            <a:endParaRPr lang="ko-KR" altLang="en-US" sz="240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198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/>
          <p:cNvSpPr txBox="1"/>
          <p:nvPr/>
        </p:nvSpPr>
        <p:spPr>
          <a:xfrm>
            <a:off x="2982004" y="3949090"/>
            <a:ext cx="8067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式には常に「結果の値」があります。</a:t>
            </a: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「</a:t>
            </a:r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2+3 = 5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」という結果があるように、「条件式」 にも結果の値があります。</a:t>
            </a: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では、条件式の結果の値とは？ 真</a:t>
            </a:r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(1)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、偽</a:t>
            </a:r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(0)</a:t>
            </a:r>
            <a:endParaRPr lang="ko-KR" altLang="ko-KR">
              <a:latin typeface="Noto Sans JP" panose="020B0200000000000000" pitchFamily="34" charset="-128"/>
            </a:endParaRPr>
          </a:p>
        </p:txBody>
      </p:sp>
      <p:sp>
        <p:nvSpPr>
          <p:cNvPr id="122" name="직사각형 121"/>
          <p:cNvSpPr/>
          <p:nvPr/>
        </p:nvSpPr>
        <p:spPr>
          <a:xfrm>
            <a:off x="321401" y="903854"/>
            <a:ext cx="1178925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【if ~】</a:t>
            </a:r>
            <a:endParaRPr lang="ko-KR" altLang="ko-KR" sz="2000">
              <a:solidFill>
                <a:schemeClr val="tx1"/>
              </a:solidFill>
              <a:latin typeface="Noto Sans JP" panose="020B0200000000000000" pitchFamily="34" charset="-128"/>
            </a:endParaRPr>
          </a:p>
        </p:txBody>
      </p:sp>
      <p:sp>
        <p:nvSpPr>
          <p:cNvPr id="123" name="직사각형 122"/>
          <p:cNvSpPr/>
          <p:nvPr/>
        </p:nvSpPr>
        <p:spPr>
          <a:xfrm>
            <a:off x="4316352" y="903854"/>
            <a:ext cx="1942405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【if ~</a:t>
            </a:r>
            <a:r>
              <a:rPr lang="ja-JP" altLang="en-US" sz="2000">
                <a:solidFill>
                  <a:schemeClr val="tx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  <a:r>
              <a:rPr lang="en-US" altLang="ja-JP" sz="2000" smtClean="0">
                <a:solidFill>
                  <a:schemeClr val="tx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else】</a:t>
            </a:r>
            <a:endParaRPr lang="ko-KR" altLang="ko-KR" sz="2000">
              <a:solidFill>
                <a:schemeClr val="tx1"/>
              </a:solidFill>
              <a:latin typeface="Noto Sans JP" panose="020B0200000000000000" pitchFamily="34" charset="-128"/>
            </a:endParaRPr>
          </a:p>
        </p:txBody>
      </p:sp>
      <p:sp>
        <p:nvSpPr>
          <p:cNvPr id="124" name="직사각형 123"/>
          <p:cNvSpPr/>
          <p:nvPr/>
        </p:nvSpPr>
        <p:spPr>
          <a:xfrm>
            <a:off x="8391203" y="903854"/>
            <a:ext cx="3451609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【if ~ elif ~ else】</a:t>
            </a:r>
            <a:endParaRPr lang="ko-KR" altLang="ko-KR" sz="2000">
              <a:solidFill>
                <a:schemeClr val="tx1"/>
              </a:solidFill>
              <a:latin typeface="Noto Sans JP" panose="020B0200000000000000" pitchFamily="34" charset="-128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95270" y="1355130"/>
            <a:ext cx="2311146" cy="110520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</a:t>
            </a:r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606203" y="1367300"/>
            <a:ext cx="2311146" cy="178972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</a:t>
            </a:r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else </a:t>
            </a:r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</a:p>
          <a:p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8737874" y="1327790"/>
            <a:ext cx="2311146" cy="237916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</a:t>
            </a:r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elif 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 </a:t>
            </a:r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 </a:t>
            </a:r>
            <a:endParaRPr lang="en-US" altLang="ko-KR" sz="2200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else </a:t>
            </a:r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</a:p>
          <a:p>
            <a:r>
              <a:rPr lang="en-US" altLang="ko-KR" sz="2200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4893" y="4467952"/>
            <a:ext cx="26268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</a:t>
            </a:r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else :</a:t>
            </a:r>
          </a:p>
          <a:p>
            <a:r>
              <a:rPr lang="en-US" altLang="ko-KR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ko-KR" altLang="en-US" sz="220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 sz="220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cxnSp>
        <p:nvCxnSpPr>
          <p:cNvPr id="4" name="직선 연결선 3"/>
          <p:cNvCxnSpPr/>
          <p:nvPr/>
        </p:nvCxnSpPr>
        <p:spPr>
          <a:xfrm>
            <a:off x="1525385" y="4145638"/>
            <a:ext cx="14566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1014153" y="4484578"/>
            <a:ext cx="914400" cy="3598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Noto Sans JP" panose="020B0200000000000000" pitchFamily="34" charset="-128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525385" y="4137327"/>
            <a:ext cx="0" cy="3306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9029" y="94017"/>
            <a:ext cx="1982404" cy="461665"/>
          </a:xfrm>
          <a:prstGeom prst="rect">
            <a:avLst/>
          </a:prstGeom>
          <a:solidFill>
            <a:srgbClr val="189F9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Python IF</a:t>
            </a:r>
            <a:endParaRPr lang="ko-KR" altLang="en-US" sz="240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134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직사각형 105"/>
          <p:cNvSpPr/>
          <p:nvPr/>
        </p:nvSpPr>
        <p:spPr>
          <a:xfrm>
            <a:off x="1391103" y="2126010"/>
            <a:ext cx="2311146" cy="262798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if 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 </a:t>
            </a:r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:</a:t>
            </a:r>
            <a:endParaRPr lang="en-US" altLang="ko-KR" smtClean="0">
              <a:solidFill>
                <a:sysClr val="windowText" lastClr="000000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	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endParaRPr lang="en-US" altLang="ko-KR" smtClean="0">
              <a:solidFill>
                <a:sysClr val="windowText" lastClr="000000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ko-KR" altLang="en-US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出力文</a:t>
            </a:r>
            <a:endParaRPr lang="en-US" altLang="ko-KR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endParaRPr lang="en-US" altLang="ko-KR" smtClean="0">
              <a:solidFill>
                <a:sysClr val="windowText" lastClr="000000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if 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条件式 </a:t>
            </a:r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:</a:t>
            </a:r>
            <a:endParaRPr lang="en-US" altLang="ko-KR">
              <a:solidFill>
                <a:sysClr val="windowText" lastClr="000000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ko-KR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	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else </a:t>
            </a:r>
            <a:r>
              <a:rPr lang="en-US" altLang="ko-KR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:</a:t>
            </a:r>
          </a:p>
          <a:p>
            <a:r>
              <a:rPr lang="en-US" altLang="ko-KR" smtClean="0">
                <a:solidFill>
                  <a:sysClr val="windowText" lastClr="00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	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実行文</a:t>
            </a:r>
            <a:endParaRPr lang="en-US" altLang="ko-KR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113" name="오른쪽 중괄호 112"/>
          <p:cNvSpPr/>
          <p:nvPr/>
        </p:nvSpPr>
        <p:spPr>
          <a:xfrm>
            <a:off x="3345150" y="2180690"/>
            <a:ext cx="288131" cy="567129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731038" y="2279588"/>
            <a:ext cx="1335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A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ブロック</a:t>
            </a:r>
            <a:r>
              <a:rPr lang="ko-KR" altLang="ko-KR" smtClean="0">
                <a:latin typeface="Noto Sans JP" panose="020B0200000000000000" pitchFamily="34" charset="-128"/>
              </a:rPr>
              <a:t> </a:t>
            </a:r>
            <a:endParaRPr lang="ko-KR" altLang="ko-KR">
              <a:latin typeface="Noto Sans JP" panose="020B0200000000000000" pitchFamily="34" charset="-128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363894" y="1325302"/>
            <a:ext cx="11398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>
                <a:latin typeface="Noto Sans JP" panose="020B0200000000000000" pitchFamily="34" charset="-128"/>
                <a:ea typeface="Noto Sans JP" panose="020B0200000000000000" pitchFamily="34" charset="-128"/>
              </a:rPr>
              <a:t>Python</a:t>
            </a:r>
            <a:r>
              <a:rPr lang="ja-JP" altLang="en-US" b="1">
                <a:latin typeface="Noto Sans JP" panose="020B0200000000000000" pitchFamily="34" charset="-128"/>
                <a:ea typeface="Noto Sans JP" panose="020B0200000000000000" pitchFamily="34" charset="-128"/>
              </a:rPr>
              <a:t>は「インデント</a:t>
            </a:r>
            <a:r>
              <a:rPr lang="en-US" altLang="ja-JP" b="1">
                <a:latin typeface="Noto Sans JP" panose="020B0200000000000000" pitchFamily="34" charset="-128"/>
                <a:ea typeface="Noto Sans JP" panose="020B0200000000000000" pitchFamily="34" charset="-128"/>
              </a:rPr>
              <a:t>(</a:t>
            </a:r>
            <a:r>
              <a:rPr lang="ja-JP" altLang="en-US" b="1">
                <a:latin typeface="Noto Sans JP" panose="020B0200000000000000" pitchFamily="34" charset="-128"/>
                <a:ea typeface="Noto Sans JP" panose="020B0200000000000000" pitchFamily="34" charset="-128"/>
              </a:rPr>
              <a:t>字下げ</a:t>
            </a:r>
            <a:r>
              <a:rPr lang="en-US" altLang="ja-JP" b="1">
                <a:latin typeface="Noto Sans JP" panose="020B0200000000000000" pitchFamily="34" charset="-128"/>
                <a:ea typeface="Noto Sans JP" panose="020B0200000000000000" pitchFamily="34" charset="-128"/>
              </a:rPr>
              <a:t>)</a:t>
            </a:r>
            <a:r>
              <a:rPr lang="ja-JP" altLang="en-US" b="1">
                <a:latin typeface="Noto Sans JP" panose="020B0200000000000000" pitchFamily="34" charset="-128"/>
                <a:ea typeface="Noto Sans JP" panose="020B0200000000000000" pitchFamily="34" charset="-128"/>
              </a:rPr>
              <a:t>」によってブロックを指定するため、インデントには常に注意してください。</a:t>
            </a:r>
            <a:endParaRPr lang="ko-KR" altLang="en-US" b="1">
              <a:latin typeface="Noto Sans JP" panose="020B0200000000000000" pitchFamily="34" charset="-128"/>
              <a:ea typeface="HY헤드라인M" panose="02030600000101010101" pitchFamily="18" charset="-127"/>
            </a:endParaRPr>
          </a:p>
        </p:txBody>
      </p:sp>
      <p:sp>
        <p:nvSpPr>
          <p:cNvPr id="127" name="오른쪽 중괄호 126"/>
          <p:cNvSpPr/>
          <p:nvPr/>
        </p:nvSpPr>
        <p:spPr>
          <a:xfrm>
            <a:off x="3345150" y="3611034"/>
            <a:ext cx="288131" cy="104602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731038" y="3949683"/>
            <a:ext cx="1335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C</a:t>
            </a:r>
            <a:r>
              <a:rPr lang="ja-JP" altLang="en-US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ブ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ロック</a:t>
            </a:r>
            <a:r>
              <a:rPr lang="ko-KR" altLang="ko-KR">
                <a:latin typeface="Noto Sans JP" panose="020B0200000000000000" pitchFamily="34" charset="-128"/>
              </a:rPr>
              <a:t> </a:t>
            </a:r>
            <a:endParaRPr lang="ko-KR" altLang="ko-KR">
              <a:latin typeface="Noto Sans JP" panose="020B0200000000000000" pitchFamily="34" charset="-128"/>
            </a:endParaRPr>
          </a:p>
        </p:txBody>
      </p:sp>
      <p:sp>
        <p:nvSpPr>
          <p:cNvPr id="129" name="오른쪽 중괄호 128"/>
          <p:cNvSpPr/>
          <p:nvPr/>
        </p:nvSpPr>
        <p:spPr>
          <a:xfrm>
            <a:off x="3345150" y="2969992"/>
            <a:ext cx="288131" cy="418868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731038" y="2994760"/>
            <a:ext cx="1335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B</a:t>
            </a:r>
            <a:r>
              <a:rPr lang="ja-JP" altLang="en-US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ブ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ロック</a:t>
            </a:r>
            <a:r>
              <a:rPr lang="ko-KR" altLang="ko-KR">
                <a:latin typeface="Noto Sans JP" panose="020B0200000000000000" pitchFamily="34" charset="-128"/>
              </a:rPr>
              <a:t> </a:t>
            </a:r>
            <a:endParaRPr lang="ko-KR" altLang="ko-KR">
              <a:latin typeface="Noto Sans JP" panose="020B0200000000000000" pitchFamily="34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9029" y="94017"/>
            <a:ext cx="1982404" cy="461665"/>
          </a:xfrm>
          <a:prstGeom prst="rect">
            <a:avLst/>
          </a:prstGeom>
          <a:solidFill>
            <a:srgbClr val="189F9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Python IF</a:t>
            </a:r>
            <a:endParaRPr lang="ko-KR" altLang="en-US" sz="240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7095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21" y="1624007"/>
            <a:ext cx="593273" cy="670050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>
            <a:off x="68693" y="668012"/>
            <a:ext cx="1178925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【if ~】</a:t>
            </a:r>
            <a:endParaRPr lang="ko-KR" altLang="ko-KR" sz="2000">
              <a:solidFill>
                <a:schemeClr val="tx1"/>
              </a:solidFill>
              <a:latin typeface="Meiryo UI" panose="020B0604030504040204" pitchFamily="34" charset="-128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604226" y="668012"/>
            <a:ext cx="1942405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【if ~</a:t>
            </a:r>
            <a:r>
              <a:rPr lang="ja-JP" altLang="en-US" sz="2000">
                <a:solidFill>
                  <a:schemeClr val="tx1"/>
                </a:solidFill>
                <a:latin typeface="Meiryo UI" panose="020B0604030504040204" pitchFamily="34" charset="-128"/>
              </a:rPr>
              <a:t> </a:t>
            </a:r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else】</a:t>
            </a:r>
            <a:endParaRPr lang="ko-KR" altLang="ko-KR" sz="2000">
              <a:solidFill>
                <a:schemeClr val="tx1"/>
              </a:solidFill>
              <a:latin typeface="Meiryo UI" panose="020B0604030504040204" pitchFamily="34" charset="-128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068933" y="668012"/>
            <a:ext cx="3451609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【if ~ elif ~ else】</a:t>
            </a:r>
            <a:endParaRPr lang="ko-KR" altLang="ko-KR" sz="2000">
              <a:solidFill>
                <a:schemeClr val="tx1"/>
              </a:solidFill>
              <a:latin typeface="Meiryo UI" panose="020B0604030504040204" pitchFamily="34" charset="-128"/>
            </a:endParaRPr>
          </a:p>
        </p:txBody>
      </p:sp>
      <p:pic>
        <p:nvPicPr>
          <p:cNvPr id="46" name="그림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21" y="2711075"/>
            <a:ext cx="593273" cy="670050"/>
          </a:xfrm>
          <a:prstGeom prst="rect">
            <a:avLst/>
          </a:prstGeom>
        </p:spPr>
      </p:pic>
      <p:cxnSp>
        <p:nvCxnSpPr>
          <p:cNvPr id="47" name="직선 화살표 연결선 46"/>
          <p:cNvCxnSpPr/>
          <p:nvPr/>
        </p:nvCxnSpPr>
        <p:spPr>
          <a:xfrm flipV="1">
            <a:off x="878869" y="2472839"/>
            <a:ext cx="251916" cy="226267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화살표 연결선 47"/>
          <p:cNvCxnSpPr/>
          <p:nvPr/>
        </p:nvCxnSpPr>
        <p:spPr>
          <a:xfrm>
            <a:off x="888634" y="2842914"/>
            <a:ext cx="242151" cy="23043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130785" y="2617122"/>
            <a:ext cx="7017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は</a:t>
            </a:r>
            <a:r>
              <a:rPr lang="ja-JP" altLang="en-US" sz="1300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い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。</a:t>
            </a:r>
            <a:endParaRPr lang="ko-KR" altLang="ko-KR" sz="1300">
              <a:latin typeface="Meiryo UI" panose="020B0604030504040204" pitchFamily="34" charset="-128"/>
            </a:endParaRPr>
          </a:p>
        </p:txBody>
      </p:sp>
      <p:cxnSp>
        <p:nvCxnSpPr>
          <p:cNvPr id="50" name="직선 화살표 연결선 49"/>
          <p:cNvCxnSpPr/>
          <p:nvPr/>
        </p:nvCxnSpPr>
        <p:spPr>
          <a:xfrm flipV="1">
            <a:off x="878869" y="1304824"/>
            <a:ext cx="251916" cy="226267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/>
          <p:nvPr/>
        </p:nvCxnSpPr>
        <p:spPr>
          <a:xfrm>
            <a:off x="888634" y="1674899"/>
            <a:ext cx="242151" cy="23043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그림 5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144" y="1624007"/>
            <a:ext cx="593273" cy="670050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4724638" y="1247430"/>
            <a:ext cx="2472161" cy="892552"/>
          </a:xfrm>
          <a:prstGeom prst="rect">
            <a:avLst/>
          </a:prstGeom>
          <a:noFill/>
        </p:spPr>
        <p:txBody>
          <a:bodyPr wrap="square" lIns="3600" rIns="3600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A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の卵が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1500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ウォン以下なら、買ってきてくださ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い</a:t>
            </a:r>
            <a:r>
              <a:rPr lang="ja-JP" altLang="en-US" sz="1300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。</a:t>
            </a:r>
            <a:endParaRPr lang="en-US" altLang="ja-JP" sz="1300" smtClean="0">
              <a:solidFill>
                <a:srgbClr val="1F1F1F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300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そ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うでなければ、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B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の卵を買ってきてください。</a:t>
            </a:r>
            <a:endParaRPr lang="ko-KR" altLang="ko-KR" sz="1300">
              <a:latin typeface="Noto Sans JP" panose="020B0200000000000000" pitchFamily="34" charset="-128"/>
            </a:endParaRPr>
          </a:p>
        </p:txBody>
      </p:sp>
      <p:pic>
        <p:nvPicPr>
          <p:cNvPr id="54" name="그림 5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144" y="2711075"/>
            <a:ext cx="593273" cy="670050"/>
          </a:xfrm>
          <a:prstGeom prst="rect">
            <a:avLst/>
          </a:prstGeom>
        </p:spPr>
      </p:pic>
      <p:cxnSp>
        <p:nvCxnSpPr>
          <p:cNvPr id="55" name="직선 화살표 연결선 54"/>
          <p:cNvCxnSpPr/>
          <p:nvPr/>
        </p:nvCxnSpPr>
        <p:spPr>
          <a:xfrm flipV="1">
            <a:off x="4378892" y="2472839"/>
            <a:ext cx="251916" cy="226267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>
            <a:off x="4388657" y="2842914"/>
            <a:ext cx="242151" cy="23043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화살표 연결선 57"/>
          <p:cNvCxnSpPr/>
          <p:nvPr/>
        </p:nvCxnSpPr>
        <p:spPr>
          <a:xfrm flipV="1">
            <a:off x="4378891" y="1304825"/>
            <a:ext cx="251917" cy="312335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화살표 연결선 58"/>
          <p:cNvCxnSpPr/>
          <p:nvPr/>
        </p:nvCxnSpPr>
        <p:spPr>
          <a:xfrm>
            <a:off x="4388657" y="1795942"/>
            <a:ext cx="242151" cy="295968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그림 5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483" y="1624007"/>
            <a:ext cx="593273" cy="670050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8268784" y="1177596"/>
            <a:ext cx="4071913" cy="892552"/>
          </a:xfrm>
          <a:prstGeom prst="rect">
            <a:avLst/>
          </a:prstGeom>
          <a:noFill/>
        </p:spPr>
        <p:txBody>
          <a:bodyPr wrap="square" lIns="3600" rIns="3600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A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の卵が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1500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ウォン以下なら、買ってきてください。</a:t>
            </a: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そうではなくて、もし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B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の卵が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1300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ウォン以下なら、それを買ってきてください。</a:t>
            </a: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それでもなければ、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C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の卵を買ってきてください。</a:t>
            </a:r>
            <a:endParaRPr lang="ko-KR" altLang="ko-KR" sz="1300">
              <a:latin typeface="Noto Sans JP" panose="020B0200000000000000" pitchFamily="34" charset="-128"/>
            </a:endParaRPr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483" y="2711075"/>
            <a:ext cx="593273" cy="670050"/>
          </a:xfrm>
          <a:prstGeom prst="rect">
            <a:avLst/>
          </a:prstGeom>
        </p:spPr>
      </p:pic>
      <p:cxnSp>
        <p:nvCxnSpPr>
          <p:cNvPr id="63" name="직선 화살표 연결선 62"/>
          <p:cNvCxnSpPr/>
          <p:nvPr/>
        </p:nvCxnSpPr>
        <p:spPr>
          <a:xfrm flipV="1">
            <a:off x="7870231" y="2472839"/>
            <a:ext cx="251916" cy="226267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화살표 연결선 63"/>
          <p:cNvCxnSpPr/>
          <p:nvPr/>
        </p:nvCxnSpPr>
        <p:spPr>
          <a:xfrm>
            <a:off x="7879996" y="2842914"/>
            <a:ext cx="242151" cy="23043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/>
          <p:nvPr/>
        </p:nvCxnSpPr>
        <p:spPr>
          <a:xfrm flipV="1">
            <a:off x="7879996" y="1177596"/>
            <a:ext cx="305718" cy="39969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>
            <a:off x="7886935" y="1780345"/>
            <a:ext cx="305718" cy="40999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직사각형 73"/>
          <p:cNvSpPr/>
          <p:nvPr/>
        </p:nvSpPr>
        <p:spPr>
          <a:xfrm>
            <a:off x="643829" y="4648988"/>
            <a:ext cx="2482654" cy="90165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A</a:t>
            </a:r>
            <a:r>
              <a:rPr lang="ja-JP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Meiryo UI" panose="020B0604030504040204" pitchFamily="34" charset="-128"/>
              </a:rPr>
              <a:t>卵 </a:t>
            </a:r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&lt;= 1500: </a:t>
            </a:r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en-US" altLang="ja-JP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  <a:endParaRPr lang="en-US" altLang="ja-JP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lvl="0"/>
            <a:r>
              <a:rPr lang="en-US" altLang="ja-JP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A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を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購入</a:t>
            </a:r>
            <a:endParaRPr lang="ko-KR" altLang="ko-KR">
              <a:solidFill>
                <a:sysClr val="windowText" lastClr="000000"/>
              </a:solidFill>
              <a:latin typeface="Noto Sans JP" panose="020B0200000000000000" pitchFamily="34" charset="-128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22652" y="3817537"/>
            <a:ext cx="5367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mtClean="0">
                <a:solidFill>
                  <a:sysClr val="windowText" lastClr="000000"/>
                </a:solidFill>
              </a:rPr>
              <a:t>Python if code</a:t>
            </a:r>
            <a:endParaRPr lang="en-US" altLang="ko-KR" sz="2400" b="1">
              <a:solidFill>
                <a:sysClr val="windowText" lastClr="000000"/>
              </a:solidFill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4603270" y="4648641"/>
            <a:ext cx="2670366" cy="144311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A</a:t>
            </a:r>
            <a:r>
              <a:rPr lang="ja-JP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Meiryo UI" panose="020B0604030504040204" pitchFamily="34" charset="-128"/>
              </a:rPr>
              <a:t>卵 </a:t>
            </a:r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&lt;= 1500: 	</a:t>
            </a:r>
            <a:r>
              <a:rPr lang="en-US" altLang="ja-JP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</a:p>
          <a:p>
            <a:pPr lvl="0"/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A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を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購入</a:t>
            </a:r>
            <a:endParaRPr lang="ko-KR" altLang="ko-KR">
              <a:solidFill>
                <a:sysClr val="windowText" lastClr="000000"/>
              </a:solidFill>
              <a:latin typeface="Noto Sans JP" panose="020B0200000000000000" pitchFamily="34" charset="-128"/>
            </a:endParaRPr>
          </a:p>
          <a:p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else:</a:t>
            </a:r>
            <a:endParaRPr lang="en-US" altLang="ko-KR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pPr lvl="0"/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B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を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購入</a:t>
            </a:r>
            <a:endParaRPr lang="ko-KR" altLang="ko-KR">
              <a:solidFill>
                <a:sysClr val="windowText" lastClr="000000"/>
              </a:solidFill>
              <a:latin typeface="Noto Sans JP" panose="020B0200000000000000" pitchFamily="34" charset="-128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8049093" y="4648641"/>
            <a:ext cx="3599967" cy="196429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if A</a:t>
            </a:r>
            <a:r>
              <a:rPr lang="ja-JP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ysClr val="windowText" lastClr="000000"/>
                </a:solidFill>
                <a:latin typeface="Noto Sans JP" panose="020B0200000000000000" pitchFamily="34" charset="-128"/>
                <a:ea typeface="Meiryo UI" panose="020B0604030504040204" pitchFamily="34" charset="-128"/>
              </a:rPr>
              <a:t>卵 </a:t>
            </a:r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&lt;= 1500: 	</a:t>
            </a:r>
            <a:r>
              <a:rPr lang="en-US" altLang="ja-JP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</a:p>
          <a:p>
            <a:pPr lvl="0"/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A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を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購入</a:t>
            </a:r>
            <a:endParaRPr lang="ko-KR" altLang="ko-KR">
              <a:solidFill>
                <a:sysClr val="windowText" lastClr="000000"/>
              </a:solidFill>
              <a:latin typeface="Noto Sans JP" panose="020B0200000000000000" pitchFamily="34" charset="-128"/>
            </a:endParaRPr>
          </a:p>
          <a:p>
            <a:pPr lvl="0"/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elif B</a:t>
            </a:r>
            <a:r>
              <a:rPr lang="ja-JP" altLang="en-US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 </a:t>
            </a:r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&lt;= 1300:</a:t>
            </a:r>
          </a:p>
          <a:p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B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を</a:t>
            </a:r>
            <a:r>
              <a:rPr lang="ko-KR" altLang="en-US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購入</a:t>
            </a:r>
            <a:endParaRPr lang="en-US" altLang="ko-KR" smtClean="0">
              <a:solidFill>
                <a:sysClr val="windowText" lastClr="000000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  <a:p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else</a:t>
            </a:r>
            <a:r>
              <a:rPr lang="en-US" altLang="ko-KR" smtClean="0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:</a:t>
            </a:r>
            <a:r>
              <a:rPr lang="en-US" altLang="ko-KR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en-US" altLang="ja-JP">
                <a:solidFill>
                  <a:sysClr val="windowText" lastClr="000000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</a:p>
          <a:p>
            <a:pPr lvl="0"/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	</a:t>
            </a:r>
            <a:r>
              <a:rPr lang="en-US" altLang="ja-JP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C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卵</a:t>
            </a:r>
            <a:r>
              <a:rPr lang="ja-JP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を</a:t>
            </a:r>
            <a:r>
              <a:rPr lang="ko-KR" altLang="en-US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購入</a:t>
            </a:r>
            <a:endParaRPr lang="ko-KR" altLang="ko-KR">
              <a:solidFill>
                <a:sysClr val="windowText" lastClr="000000"/>
              </a:solidFill>
              <a:latin typeface="Noto Sans JP" panose="020B0200000000000000" pitchFamily="34" charset="-128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21401" y="4313485"/>
            <a:ext cx="1178925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【if ~】</a:t>
            </a:r>
            <a:endParaRPr lang="ko-KR" altLang="ko-KR" sz="2000">
              <a:solidFill>
                <a:schemeClr val="tx1"/>
              </a:solidFill>
              <a:latin typeface="Meiryo UI" panose="020B0604030504040204" pitchFamily="34" charset="-128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4316352" y="4313485"/>
            <a:ext cx="1942405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【if ~</a:t>
            </a:r>
            <a:r>
              <a:rPr lang="ja-JP" altLang="en-US" sz="2000">
                <a:solidFill>
                  <a:schemeClr val="tx1"/>
                </a:solidFill>
                <a:latin typeface="Meiryo UI" panose="020B0604030504040204" pitchFamily="34" charset="-128"/>
              </a:rPr>
              <a:t> </a:t>
            </a:r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else】</a:t>
            </a:r>
            <a:endParaRPr lang="ko-KR" altLang="ko-KR" sz="2000">
              <a:solidFill>
                <a:schemeClr val="tx1"/>
              </a:solidFill>
              <a:latin typeface="Meiryo UI" panose="020B0604030504040204" pitchFamily="34" charset="-128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7735544" y="4313485"/>
            <a:ext cx="3451609" cy="42393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000" smtClean="0">
                <a:solidFill>
                  <a:schemeClr val="tx1"/>
                </a:solidFill>
                <a:latin typeface="Meiryo UI" panose="020B0604030504040204" pitchFamily="34" charset="-128"/>
              </a:rPr>
              <a:t>【if ~ elif ~ else】</a:t>
            </a:r>
            <a:endParaRPr lang="ko-KR" altLang="ko-KR" sz="2000">
              <a:solidFill>
                <a:schemeClr val="tx1"/>
              </a:solidFill>
              <a:latin typeface="Meiryo UI" panose="020B0604030504040204" pitchFamily="34" charset="-12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9029" y="94017"/>
            <a:ext cx="1982404" cy="461665"/>
          </a:xfrm>
          <a:prstGeom prst="rect">
            <a:avLst/>
          </a:prstGeom>
          <a:solidFill>
            <a:srgbClr val="189F9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IF</a:t>
            </a:r>
            <a:r>
              <a:rPr lang="en-US" altLang="ko-KR" sz="2400" smtClean="0">
                <a:solidFill>
                  <a:schemeClr val="bg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 </a:t>
            </a:r>
            <a:r>
              <a:rPr lang="ko-KR" altLang="en-US" sz="2400" b="1">
                <a:solidFill>
                  <a:schemeClr val="bg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例</a:t>
            </a:r>
            <a:endParaRPr lang="ko-KR" altLang="en-US" sz="2400" b="1">
              <a:solidFill>
                <a:schemeClr val="bg1"/>
              </a:solidFill>
              <a:latin typeface="Noto Sans JP" panose="020B0200000000000000" pitchFamily="34" charset="-128"/>
              <a:ea typeface="HY헤드라인M" panose="0203060000010101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33450" y="1262343"/>
            <a:ext cx="26436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A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の卵が</a:t>
            </a:r>
            <a:r>
              <a:rPr lang="en-US" altLang="ja-JP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1500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ウォン以下なら、買ってきてください。</a:t>
            </a:r>
            <a:endParaRPr lang="ko-KR" altLang="ko-KR" sz="1300">
              <a:latin typeface="Noto Sans JP" panose="020B0200000000000000" pitchFamily="34" charset="-128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31054" y="2617122"/>
            <a:ext cx="7017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は</a:t>
            </a:r>
            <a:r>
              <a:rPr lang="ja-JP" altLang="en-US" sz="1300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い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。</a:t>
            </a:r>
            <a:endParaRPr lang="ko-KR" altLang="ko-KR" sz="1300">
              <a:latin typeface="Meiryo UI" panose="020B0604030504040204" pitchFamily="34" charset="-12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268784" y="2617122"/>
            <a:ext cx="7017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は</a:t>
            </a:r>
            <a:r>
              <a:rPr lang="ja-JP" altLang="en-US" sz="1300" smtClean="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い</a:t>
            </a:r>
            <a:r>
              <a:rPr lang="ja-JP" altLang="en-US" sz="1300">
                <a:solidFill>
                  <a:srgbClr val="1F1F1F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。</a:t>
            </a:r>
            <a:endParaRPr lang="ko-KR" altLang="ko-KR" sz="1300">
              <a:latin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0326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7692</TotalTime>
  <Words>446</Words>
  <Application>Microsoft Office PowerPoint</Application>
  <PresentationFormat>와이드스크린</PresentationFormat>
  <Paragraphs>77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HY헤드라인M</vt:lpstr>
      <vt:lpstr>Meiryo UI</vt:lpstr>
      <vt:lpstr>Noto Sans JP</vt:lpstr>
      <vt:lpstr>Yu Gothic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gwangsik72@gmail.com</cp:lastModifiedBy>
  <cp:revision>169</cp:revision>
  <dcterms:created xsi:type="dcterms:W3CDTF">2024-04-22T08:19:16Z</dcterms:created>
  <dcterms:modified xsi:type="dcterms:W3CDTF">2026-02-04T12:56:37Z</dcterms:modified>
</cp:coreProperties>
</file>